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1F3"/>
    <a:srgbClr val="C1A6CF"/>
    <a:srgbClr val="704694"/>
    <a:srgbClr val="CDB3F4"/>
    <a:srgbClr val="E7D2F9"/>
    <a:srgbClr val="D9D4EE"/>
    <a:srgbClr val="F0EEF8"/>
    <a:srgbClr val="E6E0EC"/>
    <a:srgbClr val="D6C4E6"/>
    <a:srgbClr val="D0B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 snapToGrid="0">
      <p:cViewPr>
        <p:scale>
          <a:sx n="33" d="100"/>
          <a:sy n="33" d="100"/>
        </p:scale>
        <p:origin x="73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01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21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66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9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8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97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26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67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84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40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3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A07D-57C9-481E-B761-0D90593CFA3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2689-F1C8-44AD-B4A9-EA89CAB17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06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3">
            <a:extLst>
              <a:ext uri="{FF2B5EF4-FFF2-40B4-BE49-F238E27FC236}">
                <a16:creationId xmlns:a16="http://schemas.microsoft.com/office/drawing/2014/main" id="{3D52BF77-00A1-9AF9-60C1-6FC4E6D626F8}"/>
              </a:ext>
            </a:extLst>
          </p:cNvPr>
          <p:cNvSpPr txBox="1"/>
          <p:nvPr/>
        </p:nvSpPr>
        <p:spPr>
          <a:xfrm>
            <a:off x="2857500" y="9327298"/>
            <a:ext cx="26670000" cy="103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8800" b="1" dirty="0">
                <a:solidFill>
                  <a:srgbClr val="3F1D5E"/>
                </a:solidFill>
                <a:latin typeface="Calibri (MS)"/>
                <a:ea typeface="Calibri (MS)"/>
                <a:cs typeface="Calibri (MS)"/>
                <a:sym typeface="Calibri (MS)"/>
              </a:rPr>
              <a:t>Título do Trabalho</a:t>
            </a:r>
          </a:p>
        </p:txBody>
      </p:sp>
      <p:sp>
        <p:nvSpPr>
          <p:cNvPr id="5" name="TextBox 44">
            <a:extLst>
              <a:ext uri="{FF2B5EF4-FFF2-40B4-BE49-F238E27FC236}">
                <a16:creationId xmlns:a16="http://schemas.microsoft.com/office/drawing/2014/main" id="{BC3CDAB2-3344-C66C-2F74-63A39D4C7660}"/>
              </a:ext>
            </a:extLst>
          </p:cNvPr>
          <p:cNvSpPr txBox="1"/>
          <p:nvPr/>
        </p:nvSpPr>
        <p:spPr>
          <a:xfrm>
            <a:off x="3017206" y="10597495"/>
            <a:ext cx="26341073" cy="979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Primeiro autor¹; Segundo autor²; Terceiro autor³</a:t>
            </a:r>
          </a:p>
        </p:txBody>
      </p:sp>
      <p:sp>
        <p:nvSpPr>
          <p:cNvPr id="6" name="TextBox 45">
            <a:extLst>
              <a:ext uri="{FF2B5EF4-FFF2-40B4-BE49-F238E27FC236}">
                <a16:creationId xmlns:a16="http://schemas.microsoft.com/office/drawing/2014/main" id="{3F61A15E-D03C-4F4E-A0EB-12F84E768CC4}"/>
              </a:ext>
            </a:extLst>
          </p:cNvPr>
          <p:cNvSpPr txBox="1"/>
          <p:nvPr/>
        </p:nvSpPr>
        <p:spPr>
          <a:xfrm>
            <a:off x="3688080" y="12242928"/>
            <a:ext cx="247650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¹Afiliação do primeiro autor, Instituição, Cidade, Estado, País; </a:t>
            </a: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id="{0045CE48-441E-4DF9-1E70-2CF9C5CE222A}"/>
              </a:ext>
            </a:extLst>
          </p:cNvPr>
          <p:cNvSpPr txBox="1"/>
          <p:nvPr/>
        </p:nvSpPr>
        <p:spPr>
          <a:xfrm>
            <a:off x="3656333" y="12933491"/>
            <a:ext cx="247650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²Afiliação do segundo autor, Instituição, Cidade, Estado, País.</a:t>
            </a:r>
          </a:p>
        </p:txBody>
      </p:sp>
      <p:grpSp>
        <p:nvGrpSpPr>
          <p:cNvPr id="16" name="Group 38">
            <a:extLst>
              <a:ext uri="{FF2B5EF4-FFF2-40B4-BE49-F238E27FC236}">
                <a16:creationId xmlns:a16="http://schemas.microsoft.com/office/drawing/2014/main" id="{BBBCB04C-4F18-21A4-7D6F-F5422B8BA188}"/>
              </a:ext>
            </a:extLst>
          </p:cNvPr>
          <p:cNvGrpSpPr/>
          <p:nvPr/>
        </p:nvGrpSpPr>
        <p:grpSpPr>
          <a:xfrm>
            <a:off x="16094051" y="13927483"/>
            <a:ext cx="62237" cy="28185941"/>
            <a:chOff x="-1601" y="-725354"/>
            <a:chExt cx="88516" cy="40087317"/>
          </a:xfrm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AB5457F8-7640-8614-4F40-5C57438CF5C0}"/>
                </a:ext>
              </a:extLst>
            </p:cNvPr>
            <p:cNvSpPr/>
            <p:nvPr/>
          </p:nvSpPr>
          <p:spPr>
            <a:xfrm>
              <a:off x="-1601" y="-725354"/>
              <a:ext cx="88516" cy="40087317"/>
            </a:xfrm>
            <a:custGeom>
              <a:avLst/>
              <a:gdLst/>
              <a:ahLst/>
              <a:cxnLst/>
              <a:rect l="l" t="t" r="r" b="b"/>
              <a:pathLst>
                <a:path w="88900" h="40261285">
                  <a:moveTo>
                    <a:pt x="0" y="40261285"/>
                  </a:moveTo>
                  <a:lnTo>
                    <a:pt x="88900" y="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-58096928" r="-58096914"/>
              </a:stretch>
            </a:blipFill>
            <a:ln w="38100" cap="sq">
              <a:solidFill>
                <a:srgbClr val="704694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TextBox 47">
            <a:extLst>
              <a:ext uri="{FF2B5EF4-FFF2-40B4-BE49-F238E27FC236}">
                <a16:creationId xmlns:a16="http://schemas.microsoft.com/office/drawing/2014/main" id="{D8D45C53-8F42-76F6-98AD-8481189BE516}"/>
              </a:ext>
            </a:extLst>
          </p:cNvPr>
          <p:cNvSpPr txBox="1"/>
          <p:nvPr/>
        </p:nvSpPr>
        <p:spPr>
          <a:xfrm>
            <a:off x="1812293" y="16762245"/>
            <a:ext cx="1349819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Insira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aqui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contextualização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relevância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científica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justificativa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4000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4000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l">
              <a:lnSpc>
                <a:spcPts val="4800"/>
              </a:lnSpc>
            </a:pPr>
            <a:endParaRPr lang="en-US" sz="4000" dirty="0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48">
            <a:extLst>
              <a:ext uri="{FF2B5EF4-FFF2-40B4-BE49-F238E27FC236}">
                <a16:creationId xmlns:a16="http://schemas.microsoft.com/office/drawing/2014/main" id="{662334D3-55A1-3E64-33C9-021D6E438885}"/>
              </a:ext>
            </a:extLst>
          </p:cNvPr>
          <p:cNvSpPr txBox="1"/>
          <p:nvPr/>
        </p:nvSpPr>
        <p:spPr>
          <a:xfrm>
            <a:off x="1812293" y="23504251"/>
            <a:ext cx="1349819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Insira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aqui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o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objetivo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do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trabalho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de forma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clara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e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concisa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20" name="TextBox 49">
            <a:extLst>
              <a:ext uri="{FF2B5EF4-FFF2-40B4-BE49-F238E27FC236}">
                <a16:creationId xmlns:a16="http://schemas.microsoft.com/office/drawing/2014/main" id="{ABE918CB-3F88-8979-779C-4C33BE2E2D0F}"/>
              </a:ext>
            </a:extLst>
          </p:cNvPr>
          <p:cNvSpPr txBox="1"/>
          <p:nvPr/>
        </p:nvSpPr>
        <p:spPr>
          <a:xfrm>
            <a:off x="1812284" y="28718063"/>
            <a:ext cx="1349819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Insira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aqui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a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descrição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dos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materiais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equipamentos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e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métodos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utilizados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. </a:t>
            </a: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6B414C8F-4472-9FD9-5B91-21080CEA67F2}"/>
              </a:ext>
            </a:extLst>
          </p:cNvPr>
          <p:cNvSpPr txBox="1"/>
          <p:nvPr/>
        </p:nvSpPr>
        <p:spPr>
          <a:xfrm>
            <a:off x="17064980" y="16841754"/>
            <a:ext cx="1352041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Insira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aqui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os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principais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resultados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gráficos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tabelas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, imagens de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microscopia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e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análises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estatísticas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22" name="TextBox 51">
            <a:extLst>
              <a:ext uri="{FF2B5EF4-FFF2-40B4-BE49-F238E27FC236}">
                <a16:creationId xmlns:a16="http://schemas.microsoft.com/office/drawing/2014/main" id="{A49AFB8A-7F83-26D5-44E7-00219356E204}"/>
              </a:ext>
            </a:extLst>
          </p:cNvPr>
          <p:cNvSpPr txBox="1"/>
          <p:nvPr/>
        </p:nvSpPr>
        <p:spPr>
          <a:xfrm>
            <a:off x="17064980" y="34388076"/>
            <a:ext cx="1352041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Conclusão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1</a:t>
            </a:r>
          </a:p>
          <a:p>
            <a:pPr algn="just">
              <a:lnSpc>
                <a:spcPts val="4800"/>
              </a:lnSpc>
            </a:pP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Conclusão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2</a:t>
            </a: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069F5D00-048D-D9D8-C037-C17E569F6BD4}"/>
              </a:ext>
            </a:extLst>
          </p:cNvPr>
          <p:cNvSpPr txBox="1"/>
          <p:nvPr/>
        </p:nvSpPr>
        <p:spPr>
          <a:xfrm>
            <a:off x="17064980" y="39583187"/>
            <a:ext cx="1352040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Agradecimentos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às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agências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fomento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 e </a:t>
            </a:r>
            <a:r>
              <a:rPr lang="en-US" sz="4000" dirty="0" err="1">
                <a:solidFill>
                  <a:srgbClr val="403152"/>
                </a:solidFill>
                <a:latin typeface="Arial"/>
                <a:cs typeface="Arial"/>
                <a:sym typeface="Arial"/>
              </a:rPr>
              <a:t>colaboradores</a:t>
            </a:r>
            <a:r>
              <a:rPr lang="en-US" sz="4000" dirty="0">
                <a:solidFill>
                  <a:srgbClr val="403152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ACDBB63B-1523-B0DC-8219-E57105596F69}"/>
              </a:ext>
            </a:extLst>
          </p:cNvPr>
          <p:cNvSpPr/>
          <p:nvPr/>
        </p:nvSpPr>
        <p:spPr>
          <a:xfrm>
            <a:off x="1683345" y="14885544"/>
            <a:ext cx="13706475" cy="1059513"/>
          </a:xfrm>
          <a:prstGeom prst="roundRect">
            <a:avLst/>
          </a:prstGeom>
          <a:solidFill>
            <a:srgbClr val="704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E4E1F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INTRODUÇÃO</a:t>
            </a:r>
            <a:endParaRPr lang="pt-BR" sz="4500" dirty="0">
              <a:solidFill>
                <a:srgbClr val="E4E1F3"/>
              </a:solidFill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B07EC05A-EC8C-3624-43DB-95D39AB3C3D9}"/>
              </a:ext>
            </a:extLst>
          </p:cNvPr>
          <p:cNvSpPr/>
          <p:nvPr/>
        </p:nvSpPr>
        <p:spPr>
          <a:xfrm>
            <a:off x="16960844" y="14917665"/>
            <a:ext cx="13706475" cy="1059513"/>
          </a:xfrm>
          <a:prstGeom prst="roundRect">
            <a:avLst/>
          </a:prstGeom>
          <a:solidFill>
            <a:srgbClr val="704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00"/>
              </a:lnSpc>
            </a:pPr>
            <a:r>
              <a:rPr lang="en-US" sz="4500" b="1" dirty="0">
                <a:solidFill>
                  <a:srgbClr val="E4E1F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RESULTADOS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87ABE5D-2DB4-71F3-9301-0220317FCE0D}"/>
              </a:ext>
            </a:extLst>
          </p:cNvPr>
          <p:cNvSpPr/>
          <p:nvPr/>
        </p:nvSpPr>
        <p:spPr>
          <a:xfrm>
            <a:off x="1683344" y="21614701"/>
            <a:ext cx="13706475" cy="1059513"/>
          </a:xfrm>
          <a:prstGeom prst="roundRect">
            <a:avLst/>
          </a:prstGeom>
          <a:solidFill>
            <a:srgbClr val="704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00"/>
              </a:lnSpc>
            </a:pPr>
            <a:r>
              <a:rPr lang="en-US" sz="4500" b="1" dirty="0">
                <a:solidFill>
                  <a:srgbClr val="E4E1F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OBJETIVO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6A27CFC8-C021-4511-A2DD-1415C9C9342B}"/>
              </a:ext>
            </a:extLst>
          </p:cNvPr>
          <p:cNvSpPr/>
          <p:nvPr/>
        </p:nvSpPr>
        <p:spPr>
          <a:xfrm>
            <a:off x="1708142" y="26744999"/>
            <a:ext cx="13706475" cy="1059513"/>
          </a:xfrm>
          <a:prstGeom prst="roundRect">
            <a:avLst/>
          </a:prstGeom>
          <a:solidFill>
            <a:srgbClr val="704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00"/>
              </a:lnSpc>
            </a:pPr>
            <a:r>
              <a:rPr lang="en-US" sz="4500" b="1" dirty="0">
                <a:solidFill>
                  <a:srgbClr val="E4E1F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MATERIAIS E MÉTODOS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1946629E-DE43-B043-8A7A-A54EF3787730}"/>
              </a:ext>
            </a:extLst>
          </p:cNvPr>
          <p:cNvSpPr/>
          <p:nvPr/>
        </p:nvSpPr>
        <p:spPr>
          <a:xfrm>
            <a:off x="16960843" y="32413404"/>
            <a:ext cx="13706475" cy="1059513"/>
          </a:xfrm>
          <a:prstGeom prst="roundRect">
            <a:avLst/>
          </a:prstGeom>
          <a:solidFill>
            <a:srgbClr val="704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00"/>
              </a:lnSpc>
            </a:pPr>
            <a:r>
              <a:rPr lang="en-US" sz="4500" b="1" dirty="0">
                <a:solidFill>
                  <a:srgbClr val="E4E1F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CONCLUSÃO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58EFF06-5676-D044-4F5D-3F29275DDBFA}"/>
              </a:ext>
            </a:extLst>
          </p:cNvPr>
          <p:cNvSpPr/>
          <p:nvPr/>
        </p:nvSpPr>
        <p:spPr>
          <a:xfrm>
            <a:off x="16960842" y="37600864"/>
            <a:ext cx="13706475" cy="1059513"/>
          </a:xfrm>
          <a:prstGeom prst="roundRect">
            <a:avLst/>
          </a:prstGeom>
          <a:solidFill>
            <a:srgbClr val="704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00"/>
              </a:lnSpc>
            </a:pPr>
            <a:r>
              <a:rPr lang="en-US" sz="4500" b="1" dirty="0">
                <a:solidFill>
                  <a:srgbClr val="E4E1F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AGRADECIMENTOS</a:t>
            </a:r>
          </a:p>
        </p:txBody>
      </p:sp>
      <p:sp>
        <p:nvSpPr>
          <p:cNvPr id="2" name="TextBox 46">
            <a:extLst>
              <a:ext uri="{FF2B5EF4-FFF2-40B4-BE49-F238E27FC236}">
                <a16:creationId xmlns:a16="http://schemas.microsoft.com/office/drawing/2014/main" id="{E4F00E50-7FC1-E5FA-9AE4-533F940FA70C}"/>
              </a:ext>
            </a:extLst>
          </p:cNvPr>
          <p:cNvSpPr txBox="1"/>
          <p:nvPr/>
        </p:nvSpPr>
        <p:spPr>
          <a:xfrm>
            <a:off x="3656333" y="11392526"/>
            <a:ext cx="247650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e-mail do autor correspondente:</a:t>
            </a:r>
          </a:p>
        </p:txBody>
      </p:sp>
    </p:spTree>
    <p:extLst>
      <p:ext uri="{BB962C8B-B14F-4D97-AF65-F5344CB8AC3E}">
        <p14:creationId xmlns:p14="http://schemas.microsoft.com/office/powerpoint/2010/main" val="3513756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215</TotalTime>
  <Words>123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(MS)</vt:lpstr>
      <vt:lpstr>Calibri (MS) Bold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Tayná Banckes</dc:creator>
  <cp:lastModifiedBy>Tayná Banckes</cp:lastModifiedBy>
  <cp:revision>7</cp:revision>
  <dcterms:created xsi:type="dcterms:W3CDTF">2026-05-29T20:51:02Z</dcterms:created>
  <dcterms:modified xsi:type="dcterms:W3CDTF">2026-06-09T19:50:04Z</dcterms:modified>
</cp:coreProperties>
</file>